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  <p:sldMasterId id="2147483660" r:id="rId2"/>
    <p:sldMasterId id="2147483861" r:id="rId3"/>
  </p:sldMasterIdLst>
  <p:sldIdLst>
    <p:sldId id="256" r:id="rId4"/>
    <p:sldId id="258" r:id="rId5"/>
    <p:sldId id="263" r:id="rId6"/>
    <p:sldId id="264" r:id="rId7"/>
    <p:sldId id="262" r:id="rId8"/>
    <p:sldId id="265" r:id="rId9"/>
    <p:sldId id="266" r:id="rId10"/>
    <p:sldId id="267" r:id="rId11"/>
    <p:sldId id="269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1" r:id="rId24"/>
    <p:sldId id="282" r:id="rId25"/>
    <p:sldId id="283" r:id="rId26"/>
    <p:sldId id="284" r:id="rId27"/>
    <p:sldId id="285" r:id="rId28"/>
    <p:sldId id="286" r:id="rId29"/>
    <p:sldId id="28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8" Type="http://schemas.openxmlformats.org/officeDocument/2006/relationships/slide" Target="slides/slide5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5486400" cy="439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4567055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9168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6576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787900" y="0"/>
            <a:ext cx="7416800" cy="68710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19"/>
              <a:gd name="connsiteX1" fmla="*/ 2000 w 10000"/>
              <a:gd name="connsiteY1" fmla="*/ 0 h 10019"/>
              <a:gd name="connsiteX2" fmla="*/ 10000 w 10000"/>
              <a:gd name="connsiteY2" fmla="*/ 0 h 10019"/>
              <a:gd name="connsiteX3" fmla="*/ 9986 w 10000"/>
              <a:gd name="connsiteY3" fmla="*/ 10019 h 10019"/>
              <a:gd name="connsiteX4" fmla="*/ 0 w 10000"/>
              <a:gd name="connsiteY4" fmla="*/ 10000 h 10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19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5" y="3340"/>
                  <a:pt x="9991" y="6679"/>
                  <a:pt x="9986" y="10019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46100" y="2413000"/>
            <a:ext cx="4775200" cy="1435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None/>
              <a:defRPr sz="4500">
                <a:solidFill>
                  <a:schemeClr val="tx1">
                    <a:lumMod val="65000"/>
                    <a:lumOff val="35000"/>
                  </a:schemeClr>
                </a:solidFill>
                <a:latin typeface="CSM Bold" pitchFamily="50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546100" y="4273715"/>
            <a:ext cx="4419600" cy="9205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618490" y="3867315"/>
            <a:ext cx="1252221" cy="54610"/>
            <a:chOff x="0" y="0"/>
            <a:chExt cx="1179604" cy="5461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393192" cy="54610"/>
            </a:xfrm>
            <a:prstGeom prst="rect">
              <a:avLst/>
            </a:prstGeom>
            <a:solidFill>
              <a:srgbClr val="FAA6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269" y="0"/>
              <a:ext cx="393065" cy="54610"/>
            </a:xfrm>
            <a:prstGeom prst="rect">
              <a:avLst/>
            </a:prstGeom>
            <a:solidFill>
              <a:srgbClr val="D718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86539" y="0"/>
              <a:ext cx="393065" cy="54610"/>
            </a:xfrm>
            <a:prstGeom prst="rect">
              <a:avLst/>
            </a:prstGeom>
            <a:solidFill>
              <a:srgbClr val="108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0" name="Text Box 4"/>
          <p:cNvSpPr txBox="1"/>
          <p:nvPr userDrawn="1"/>
        </p:nvSpPr>
        <p:spPr>
          <a:xfrm>
            <a:off x="451168" y="6261100"/>
            <a:ext cx="2839085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 Box 5"/>
          <p:cNvSpPr txBox="1"/>
          <p:nvPr userDrawn="1"/>
        </p:nvSpPr>
        <p:spPr>
          <a:xfrm>
            <a:off x="9684068" y="6261100"/>
            <a:ext cx="1122680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 err="1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csm.tech</a:t>
            </a:r>
            <a:r>
              <a:rPr lang="en-US" sz="1200" b="1" dirty="0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endParaRPr lang="en-US" sz="1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/>
          <p:cNvPicPr/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568" y="6324600"/>
            <a:ext cx="1060450" cy="16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6978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581025"/>
            <a:ext cx="10515600" cy="72707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CSM Book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768600" y="1778000"/>
            <a:ext cx="7518400" cy="3873500"/>
          </a:xfrm>
          <a:prstGeom prst="rect">
            <a:avLst/>
          </a:prstGeom>
        </p:spPr>
        <p:txBody>
          <a:bodyPr/>
          <a:lstStyle>
            <a:lvl1pPr marL="457200" indent="-457200"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Title 01</a:t>
            </a:r>
          </a:p>
          <a:p>
            <a:pPr lvl="0"/>
            <a:r>
              <a:rPr lang="en-US" dirty="0"/>
              <a:t>Title 02</a:t>
            </a:r>
          </a:p>
          <a:p>
            <a:pPr lvl="0"/>
            <a:r>
              <a:rPr lang="en-US" dirty="0"/>
              <a:t>Title 03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28" y="266700"/>
            <a:ext cx="1632856" cy="317500"/>
          </a:xfrm>
          <a:prstGeom prst="rect">
            <a:avLst/>
          </a:prstGeom>
        </p:spPr>
      </p:pic>
      <p:sp>
        <p:nvSpPr>
          <p:cNvPr id="14" name="Text Box 15"/>
          <p:cNvSpPr txBox="1"/>
          <p:nvPr userDrawn="1"/>
        </p:nvSpPr>
        <p:spPr>
          <a:xfrm>
            <a:off x="288925" y="6197600"/>
            <a:ext cx="2838958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9475248" y="6197600"/>
            <a:ext cx="2307223" cy="304800"/>
            <a:chOff x="4903248" y="6311900"/>
            <a:chExt cx="2307223" cy="304800"/>
          </a:xfrm>
        </p:grpSpPr>
        <p:sp>
          <p:nvSpPr>
            <p:cNvPr id="16" name="Text Box 16"/>
            <p:cNvSpPr txBox="1"/>
            <p:nvPr userDrawn="1"/>
          </p:nvSpPr>
          <p:spPr>
            <a:xfrm>
              <a:off x="4903248" y="6311900"/>
              <a:ext cx="1122630" cy="3048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1" dirty="0" err="1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csm.tech</a:t>
              </a:r>
              <a:r>
                <a:rPr lang="en-US" sz="1200" b="1" dirty="0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871" y="6367131"/>
              <a:ext cx="1371600" cy="217658"/>
            </a:xfrm>
            <a:prstGeom prst="rect">
              <a:avLst/>
            </a:prstGeom>
          </p:spPr>
        </p:pic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2807"/>
            <a:ext cx="12192000" cy="310593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948690" y="1361439"/>
            <a:ext cx="1252221" cy="54610"/>
            <a:chOff x="0" y="0"/>
            <a:chExt cx="1179604" cy="54610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393192" cy="54610"/>
            </a:xfrm>
            <a:prstGeom prst="rect">
              <a:avLst/>
            </a:prstGeom>
            <a:solidFill>
              <a:srgbClr val="FAA6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93269" y="0"/>
              <a:ext cx="393065" cy="54610"/>
            </a:xfrm>
            <a:prstGeom prst="rect">
              <a:avLst/>
            </a:prstGeom>
            <a:solidFill>
              <a:srgbClr val="D718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86539" y="0"/>
              <a:ext cx="393065" cy="54610"/>
            </a:xfrm>
            <a:prstGeom prst="rect">
              <a:avLst/>
            </a:prstGeom>
            <a:solidFill>
              <a:srgbClr val="108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095163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6206269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689101"/>
            <a:ext cx="10515600" cy="4400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835025"/>
            <a:ext cx="8191500" cy="536575"/>
          </a:xfrm>
          <a:prstGeom prst="rect">
            <a:avLst/>
          </a:prstGeom>
        </p:spPr>
        <p:txBody>
          <a:bodyPr/>
          <a:lstStyle>
            <a:lvl1pPr>
              <a:defRPr lang="en-US" sz="1100">
                <a:effectLst/>
              </a:defRPr>
            </a:lvl1pPr>
          </a:lstStyle>
          <a:p>
            <a:r>
              <a:rPr lang="en-US" sz="3200" dirty="0">
                <a:solidFill>
                  <a:srgbClr val="000000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Page Title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07085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5265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0735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5586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6529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4927600" cy="4394200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500" baseline="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Bullet Point 1</a:t>
            </a:r>
          </a:p>
          <a:p>
            <a:pPr lvl="0"/>
            <a:r>
              <a:rPr lang="en-US" dirty="0"/>
              <a:t>Bullet Point 2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789738" y="1549400"/>
            <a:ext cx="5072062" cy="4394200"/>
          </a:xfrm>
          <a:custGeom>
            <a:avLst/>
            <a:gdLst>
              <a:gd name="connsiteX0" fmla="*/ 0 w 5072062"/>
              <a:gd name="connsiteY0" fmla="*/ 0 h 4394200"/>
              <a:gd name="connsiteX1" fmla="*/ 5072062 w 5072062"/>
              <a:gd name="connsiteY1" fmla="*/ 0 h 4394200"/>
              <a:gd name="connsiteX2" fmla="*/ 5072062 w 5072062"/>
              <a:gd name="connsiteY2" fmla="*/ 4394200 h 4394200"/>
              <a:gd name="connsiteX3" fmla="*/ 0 w 5072062"/>
              <a:gd name="connsiteY3" fmla="*/ 4394200 h 4394200"/>
              <a:gd name="connsiteX4" fmla="*/ 0 w 5072062"/>
              <a:gd name="connsiteY4" fmla="*/ 0 h 4394200"/>
              <a:gd name="connsiteX0" fmla="*/ 1075266 w 5072062"/>
              <a:gd name="connsiteY0" fmla="*/ 0 h 4394200"/>
              <a:gd name="connsiteX1" fmla="*/ 5072062 w 5072062"/>
              <a:gd name="connsiteY1" fmla="*/ 0 h 4394200"/>
              <a:gd name="connsiteX2" fmla="*/ 5072062 w 5072062"/>
              <a:gd name="connsiteY2" fmla="*/ 4394200 h 4394200"/>
              <a:gd name="connsiteX3" fmla="*/ 0 w 5072062"/>
              <a:gd name="connsiteY3" fmla="*/ 4394200 h 4394200"/>
              <a:gd name="connsiteX4" fmla="*/ 1075266 w 5072062"/>
              <a:gd name="connsiteY4" fmla="*/ 0 h 439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2062" h="4394200">
                <a:moveTo>
                  <a:pt x="1075266" y="0"/>
                </a:moveTo>
                <a:lnTo>
                  <a:pt x="5072062" y="0"/>
                </a:lnTo>
                <a:lnTo>
                  <a:pt x="5072062" y="4394200"/>
                </a:lnTo>
                <a:lnTo>
                  <a:pt x="0" y="4394200"/>
                </a:lnTo>
                <a:lnTo>
                  <a:pt x="1075266" y="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10206183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3883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6800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40415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58624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2374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704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4473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5486400" cy="439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067199677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7556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193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85391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0042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78324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9969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2021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9158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590069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7217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7470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81211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53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803219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11810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102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74719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76697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787900" y="0"/>
            <a:ext cx="7416800" cy="68710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19"/>
              <a:gd name="connsiteX1" fmla="*/ 2000 w 10000"/>
              <a:gd name="connsiteY1" fmla="*/ 0 h 10019"/>
              <a:gd name="connsiteX2" fmla="*/ 10000 w 10000"/>
              <a:gd name="connsiteY2" fmla="*/ 0 h 10019"/>
              <a:gd name="connsiteX3" fmla="*/ 9986 w 10000"/>
              <a:gd name="connsiteY3" fmla="*/ 10019 h 10019"/>
              <a:gd name="connsiteX4" fmla="*/ 0 w 10000"/>
              <a:gd name="connsiteY4" fmla="*/ 10000 h 10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19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5" y="3340"/>
                  <a:pt x="9991" y="6679"/>
                  <a:pt x="9986" y="10019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46100" y="2413000"/>
            <a:ext cx="4775200" cy="1435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None/>
              <a:defRPr sz="4500">
                <a:solidFill>
                  <a:schemeClr val="tx1">
                    <a:lumMod val="65000"/>
                    <a:lumOff val="35000"/>
                  </a:schemeClr>
                </a:solidFill>
                <a:latin typeface="CSM Bold" pitchFamily="50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546100" y="4273715"/>
            <a:ext cx="4419600" cy="9205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618490" y="3867315"/>
            <a:ext cx="1252221" cy="54610"/>
            <a:chOff x="0" y="0"/>
            <a:chExt cx="1179604" cy="5461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393192" cy="54610"/>
            </a:xfrm>
            <a:prstGeom prst="rect">
              <a:avLst/>
            </a:prstGeom>
            <a:solidFill>
              <a:srgbClr val="FAA6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269" y="0"/>
              <a:ext cx="393065" cy="54610"/>
            </a:xfrm>
            <a:prstGeom prst="rect">
              <a:avLst/>
            </a:prstGeom>
            <a:solidFill>
              <a:srgbClr val="D718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86539" y="0"/>
              <a:ext cx="393065" cy="54610"/>
            </a:xfrm>
            <a:prstGeom prst="rect">
              <a:avLst/>
            </a:prstGeom>
            <a:solidFill>
              <a:srgbClr val="108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0" name="Text Box 4"/>
          <p:cNvSpPr txBox="1"/>
          <p:nvPr userDrawn="1"/>
        </p:nvSpPr>
        <p:spPr>
          <a:xfrm>
            <a:off x="451168" y="6261100"/>
            <a:ext cx="2839085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 Box 5"/>
          <p:cNvSpPr txBox="1"/>
          <p:nvPr userDrawn="1"/>
        </p:nvSpPr>
        <p:spPr>
          <a:xfrm>
            <a:off x="9684068" y="6261100"/>
            <a:ext cx="1122680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 err="1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csm.tech</a:t>
            </a:r>
            <a:r>
              <a:rPr lang="en-US" sz="1200" b="1" dirty="0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endParaRPr lang="en-US" sz="1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/>
          <p:cNvPicPr/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568" y="6324600"/>
            <a:ext cx="1060450" cy="16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90271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5486400" cy="439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7345546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1139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270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2003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7609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7364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0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28" y="266700"/>
            <a:ext cx="1632856" cy="317500"/>
          </a:xfrm>
          <a:prstGeom prst="rect">
            <a:avLst/>
          </a:prstGeom>
        </p:spPr>
      </p:pic>
      <p:sp>
        <p:nvSpPr>
          <p:cNvPr id="8" name="Text Box 15"/>
          <p:cNvSpPr txBox="1"/>
          <p:nvPr userDrawn="1"/>
        </p:nvSpPr>
        <p:spPr>
          <a:xfrm>
            <a:off x="811439" y="6197600"/>
            <a:ext cx="2838958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9475248" y="6197600"/>
            <a:ext cx="2307223" cy="304800"/>
            <a:chOff x="4903248" y="6311900"/>
            <a:chExt cx="2307223" cy="304800"/>
          </a:xfrm>
        </p:grpSpPr>
        <p:sp>
          <p:nvSpPr>
            <p:cNvPr id="10" name="Text Box 16"/>
            <p:cNvSpPr txBox="1"/>
            <p:nvPr userDrawn="1"/>
          </p:nvSpPr>
          <p:spPr>
            <a:xfrm>
              <a:off x="4903248" y="6311900"/>
              <a:ext cx="1122630" cy="3048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1" dirty="0" err="1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csm.tech</a:t>
              </a:r>
              <a:r>
                <a:rPr lang="en-US" sz="1200" b="1" dirty="0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871" y="6367131"/>
              <a:ext cx="1371600" cy="217658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3701" b="-671"/>
          <a:stretch/>
        </p:blipFill>
        <p:spPr>
          <a:xfrm rot="5400000">
            <a:off x="-3287508" y="3275632"/>
            <a:ext cx="6863938" cy="3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94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713" r:id="rId12"/>
    <p:sldLayoutId id="2147483672" r:id="rId13"/>
    <p:sldLayoutId id="2147483673" r:id="rId14"/>
    <p:sldLayoutId id="2147483651" r:id="rId15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48418"/>
            <a:ext cx="12192000" cy="2109582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3708400" y="2667000"/>
            <a:ext cx="4775200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4500"/>
              </a:lnSpc>
              <a:spcBef>
                <a:spcPts val="0"/>
              </a:spcBef>
              <a:buFont typeface="Arial" panose="020B0604020202020204" pitchFamily="34" charset="0"/>
              <a:buNone/>
              <a:defRPr sz="4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ld" pitchFamily="50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atin typeface="CSM Book" pitchFamily="50" charset="0"/>
              </a:rPr>
              <a:t>Thank You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720" y="1486591"/>
            <a:ext cx="2194560" cy="4267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5219700" y="3783965"/>
            <a:ext cx="1752600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96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712" r:id="rId12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D6999B5-639B-013D-A5B1-FB0621856C98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28" y="266700"/>
            <a:ext cx="1632856" cy="317500"/>
          </a:xfrm>
          <a:prstGeom prst="rect">
            <a:avLst/>
          </a:prstGeom>
        </p:spPr>
      </p:pic>
      <p:sp>
        <p:nvSpPr>
          <p:cNvPr id="9" name="Text Box 15">
            <a:extLst>
              <a:ext uri="{FF2B5EF4-FFF2-40B4-BE49-F238E27FC236}">
                <a16:creationId xmlns:a16="http://schemas.microsoft.com/office/drawing/2014/main" xmlns="" id="{2904CCF3-5203-5667-9D42-4F906E1033D4}"/>
              </a:ext>
            </a:extLst>
          </p:cNvPr>
          <p:cNvSpPr txBox="1"/>
          <p:nvPr userDrawn="1"/>
        </p:nvSpPr>
        <p:spPr>
          <a:xfrm>
            <a:off x="811439" y="6197600"/>
            <a:ext cx="2838958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3504D638-166E-CB4F-4645-1835E322CC68}"/>
              </a:ext>
            </a:extLst>
          </p:cNvPr>
          <p:cNvGrpSpPr/>
          <p:nvPr userDrawn="1"/>
        </p:nvGrpSpPr>
        <p:grpSpPr>
          <a:xfrm>
            <a:off x="9475248" y="6197600"/>
            <a:ext cx="2307223" cy="304800"/>
            <a:chOff x="4903248" y="6311900"/>
            <a:chExt cx="2307223" cy="304800"/>
          </a:xfrm>
        </p:grpSpPr>
        <p:sp>
          <p:nvSpPr>
            <p:cNvPr id="11" name="Text Box 16">
              <a:extLst>
                <a:ext uri="{FF2B5EF4-FFF2-40B4-BE49-F238E27FC236}">
                  <a16:creationId xmlns:a16="http://schemas.microsoft.com/office/drawing/2014/main" xmlns="" id="{8A5861A5-5257-744F-16E0-76DB7E258B93}"/>
                </a:ext>
              </a:extLst>
            </p:cNvPr>
            <p:cNvSpPr txBox="1"/>
            <p:nvPr userDrawn="1"/>
          </p:nvSpPr>
          <p:spPr>
            <a:xfrm>
              <a:off x="4903248" y="6311900"/>
              <a:ext cx="1122630" cy="3048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1" dirty="0" err="1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csm.tech</a:t>
              </a:r>
              <a:r>
                <a:rPr lang="en-US" sz="1200" b="1" dirty="0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8B5DA070-C3A6-B98A-2BC4-45D3346CE6E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871" y="6367131"/>
              <a:ext cx="1371600" cy="217658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5F63189-8695-D809-877F-00DB3608F7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3701" b="-671"/>
          <a:stretch/>
        </p:blipFill>
        <p:spPr>
          <a:xfrm rot="5400000">
            <a:off x="-3287508" y="3275632"/>
            <a:ext cx="6863938" cy="3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15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  <p:sldLayoutId id="2147483874" r:id="rId13"/>
    <p:sldLayoutId id="2147483875" r:id="rId14"/>
    <p:sldLayoutId id="2147483876" r:id="rId15"/>
    <p:sldLayoutId id="2147483877" r:id="rId16"/>
    <p:sldLayoutId id="2147483878" r:id="rId17"/>
    <p:sldLayoutId id="2147483879" r:id="rId18"/>
  </p:sldLayoutIdLst>
  <p:transition>
    <p:fad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1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17" r="14017"/>
          <a:stretch>
            <a:fillRect/>
          </a:stretch>
        </p:blipFill>
        <p:spPr>
          <a:solidFill>
            <a:srgbClr val="002060"/>
          </a:solidFill>
        </p:spPr>
      </p:pic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BUSINESS</a:t>
            </a:r>
          </a:p>
          <a:p>
            <a:r>
              <a:rPr lang="en-US" dirty="0"/>
              <a:t>COVER PAGE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5400" dirty="0">
                <a:solidFill>
                  <a:schemeClr val="accent2">
                    <a:lumMod val="75000"/>
                  </a:schemeClr>
                </a:solidFill>
              </a:rPr>
              <a:t>ORACLE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85" y="1320800"/>
            <a:ext cx="2285999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130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108842" cy="6508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Conversion Functions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229360"/>
            <a:ext cx="11377508" cy="4714240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These are functions that help us to convert a value in one form to another form. 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NVL</a:t>
            </a: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NVL2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TO_CHAR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TO_NUMBER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TO_DATE 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Write a query which add 5 days to the given date 23-dec-22 ?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9941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121721" cy="6508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Conversion Functions</a:t>
            </a:r>
            <a:endParaRPr lang="en-US" sz="4400" dirty="0">
              <a:solidFill>
                <a:srgbClr val="00B0F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229360"/>
            <a:ext cx="11377508" cy="471424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Write a query to convert given date string into client requirement format using </a:t>
            </a:r>
            <a:r>
              <a:rPr lang="en-US" sz="3600" dirty="0" err="1">
                <a:solidFill>
                  <a:srgbClr val="0070C0"/>
                </a:solidFill>
              </a:rPr>
              <a:t>to_char</a:t>
            </a:r>
            <a:r>
              <a:rPr lang="en-US" sz="3600" dirty="0">
                <a:solidFill>
                  <a:srgbClr val="0070C0"/>
                </a:solidFill>
              </a:rPr>
              <a:t>() function ?</a:t>
            </a: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Given date is '15-jun-23' and expected format '15/JUNE/2013'</a:t>
            </a:r>
          </a:p>
          <a:p>
            <a:pPr>
              <a:lnSpc>
                <a:spcPts val="25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Write a query to display the employees who are joining in the month December from </a:t>
            </a:r>
            <a:r>
              <a:rPr lang="en-US" sz="3600" dirty="0" err="1">
                <a:solidFill>
                  <a:srgbClr val="0070C0"/>
                </a:solidFill>
              </a:rPr>
              <a:t>emp</a:t>
            </a:r>
            <a:r>
              <a:rPr lang="en-US" sz="3600" dirty="0">
                <a:solidFill>
                  <a:srgbClr val="0070C0"/>
                </a:solidFill>
              </a:rPr>
              <a:t> table using </a:t>
            </a:r>
            <a:r>
              <a:rPr lang="en-US" sz="3600" dirty="0" err="1">
                <a:solidFill>
                  <a:srgbClr val="0070C0"/>
                </a:solidFill>
              </a:rPr>
              <a:t>to_cahr</a:t>
            </a:r>
            <a:r>
              <a:rPr lang="en-US" sz="3600" dirty="0">
                <a:solidFill>
                  <a:srgbClr val="0070C0"/>
                </a:solidFill>
              </a:rPr>
              <a:t>() ?</a:t>
            </a:r>
          </a:p>
          <a:p>
            <a:pPr>
              <a:lnSpc>
                <a:spcPts val="25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Write a query to display the employees who are joining in the year 81 from </a:t>
            </a:r>
            <a:r>
              <a:rPr lang="en-US" sz="3600" dirty="0" err="1">
                <a:solidFill>
                  <a:srgbClr val="0070C0"/>
                </a:solidFill>
              </a:rPr>
              <a:t>emp</a:t>
            </a:r>
            <a:r>
              <a:rPr lang="en-US" sz="3600" dirty="0">
                <a:solidFill>
                  <a:srgbClr val="0070C0"/>
                </a:solidFill>
              </a:rPr>
              <a:t> table using </a:t>
            </a:r>
            <a:r>
              <a:rPr lang="en-US" sz="3600" dirty="0" err="1">
                <a:solidFill>
                  <a:srgbClr val="0070C0"/>
                </a:solidFill>
              </a:rPr>
              <a:t>to_char</a:t>
            </a:r>
            <a:r>
              <a:rPr lang="en-US" sz="3600" dirty="0">
                <a:solidFill>
                  <a:srgbClr val="0070C0"/>
                </a:solidFill>
              </a:rPr>
              <a:t>() ?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756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1" y="365125"/>
            <a:ext cx="10035489" cy="133854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Multiple Row Functions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549398"/>
            <a:ext cx="11377508" cy="4812765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AVG: </a:t>
            </a:r>
          </a:p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It retrieves the average value of the number of rows in a table by ignoring the null value</a:t>
            </a:r>
          </a:p>
          <a:p>
            <a:pPr>
              <a:lnSpc>
                <a:spcPts val="2500"/>
              </a:lnSpc>
            </a:pPr>
            <a:r>
              <a:rPr lang="en-US" sz="2400" dirty="0" smtClean="0">
                <a:solidFill>
                  <a:srgbClr val="0070C0"/>
                </a:solidFill>
              </a:rPr>
              <a:t>COUNT</a:t>
            </a:r>
            <a:r>
              <a:rPr lang="en-US" sz="2400" dirty="0">
                <a:solidFill>
                  <a:srgbClr val="0070C0"/>
                </a:solidFill>
              </a:rPr>
              <a:t>: </a:t>
            </a:r>
          </a:p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It retrieves the number of rows (count all selected rows using *, including duplicates and rows with null values)</a:t>
            </a:r>
          </a:p>
          <a:p>
            <a:pPr>
              <a:lnSpc>
                <a:spcPts val="2500"/>
              </a:lnSpc>
            </a:pPr>
            <a:r>
              <a:rPr lang="en-US" sz="2400" dirty="0" smtClean="0">
                <a:solidFill>
                  <a:srgbClr val="0070C0"/>
                </a:solidFill>
              </a:rPr>
              <a:t>MAX</a:t>
            </a:r>
            <a:r>
              <a:rPr lang="en-US" sz="2400" dirty="0">
                <a:solidFill>
                  <a:srgbClr val="0070C0"/>
                </a:solidFill>
              </a:rPr>
              <a:t>: </a:t>
            </a:r>
          </a:p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It retrieves the maximum value of the expression, ignores null </a:t>
            </a:r>
            <a:r>
              <a:rPr lang="en-US" sz="2400" dirty="0" smtClean="0">
                <a:solidFill>
                  <a:srgbClr val="0070C0"/>
                </a:solidFill>
              </a:rPr>
              <a:t>values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5202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1" y="365126"/>
            <a:ext cx="10421855" cy="7167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Multiple Row Functions</a:t>
            </a:r>
            <a:endParaRPr lang="en-US" sz="4400" dirty="0">
              <a:solidFill>
                <a:srgbClr val="00B0F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33137" y="1703672"/>
            <a:ext cx="11494703" cy="4239927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MIN: 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It retrieves the minimum value of the expression, ignores null values</a:t>
            </a: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SUM: 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It retrieves the sum of values of the number of rows in a table, it ignores null values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0976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2" y="365126"/>
            <a:ext cx="8919678" cy="69365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Multiple Row Functions</a:t>
            </a:r>
            <a:endParaRPr lang="en-US" sz="4400" dirty="0">
              <a:solidFill>
                <a:srgbClr val="00B0F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058779"/>
            <a:ext cx="11542829" cy="5039093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Write a query to display </a:t>
            </a:r>
            <a:r>
              <a:rPr lang="en-US" sz="3200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number 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of employees in each department from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table using group by clause </a:t>
            </a:r>
            <a:r>
              <a:rPr lang="en-US" sz="3200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FF000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B0F0"/>
                </a:solidFill>
                <a:latin typeface="Constantia" panose="02030602050306030303" pitchFamily="18" charset="0"/>
              </a:rPr>
              <a:t>Write a query to display </a:t>
            </a:r>
            <a:r>
              <a:rPr lang="en-US" sz="3200" dirty="0" err="1">
                <a:solidFill>
                  <a:srgbClr val="00B0F0"/>
                </a:solidFill>
                <a:latin typeface="Constantia" panose="02030602050306030303" pitchFamily="18" charset="0"/>
              </a:rPr>
              <a:t>numbef</a:t>
            </a:r>
            <a:r>
              <a:rPr lang="en-US" sz="3200" dirty="0">
                <a:solidFill>
                  <a:srgbClr val="00B0F0"/>
                </a:solidFill>
                <a:latin typeface="Constantia" panose="02030602050306030303" pitchFamily="18" charset="0"/>
              </a:rPr>
              <a:t> of employees in each job from </a:t>
            </a:r>
            <a:r>
              <a:rPr lang="en-US" sz="3200" dirty="0" err="1">
                <a:solidFill>
                  <a:srgbClr val="00B0F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00B0F0"/>
                </a:solidFill>
                <a:latin typeface="Constantia" panose="02030602050306030303" pitchFamily="18" charset="0"/>
              </a:rPr>
              <a:t> table using group by clause </a:t>
            </a:r>
            <a:r>
              <a:rPr lang="en-US" sz="3200" dirty="0" smtClean="0">
                <a:solidFill>
                  <a:srgbClr val="00B0F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00B0F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Write a query to display those departments having more than 3 employees from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table by using group by clause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Write a query to display those departments having more than 12,000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sumsal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from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table by using group by clause </a:t>
            </a:r>
            <a:r>
              <a:rPr lang="en-US" sz="3200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FF000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Write a query to display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year,number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of employees per year in which more than one employee was hired from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table using group by clause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Write a query to display those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deptno,sum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(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sal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) having more than 3 employees from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table by using group by clause ?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888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2" y="214162"/>
            <a:ext cx="9018058" cy="84461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B0F0"/>
                </a:solidFill>
              </a:rPr>
              <a:t>Analytical function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058779"/>
            <a:ext cx="11542829" cy="5039093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row_number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rank()</a:t>
            </a:r>
          </a:p>
          <a:p>
            <a:pPr>
              <a:lnSpc>
                <a:spcPts val="2500"/>
              </a:lnSpc>
            </a:pP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dense_rank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</a:t>
            </a:r>
          </a:p>
          <a:p>
            <a:pPr>
              <a:lnSpc>
                <a:spcPts val="2500"/>
              </a:lnSpc>
            </a:pP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Syn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:</a:t>
            </a:r>
          </a:p>
          <a:p>
            <a:pPr>
              <a:lnSpc>
                <a:spcPts val="2500"/>
              </a:lnSpc>
            </a:pP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AnalyticalFunctionName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 over([partition by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colname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] order by &lt;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columnname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&gt; [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asc|desc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])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Note:</a:t>
            </a:r>
          </a:p>
          <a:p>
            <a:pPr algn="just">
              <a:lnSpc>
                <a:spcPts val="2500"/>
              </a:lnSpc>
            </a:pP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row_number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 analytical function automatically assigns different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 algn="just"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rank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numbers when values are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same,where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as rank() and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 algn="just">
              <a:lnSpc>
                <a:spcPts val="2500"/>
              </a:lnSpc>
            </a:pP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dense_rank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 analytical functions automatically assigns same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 algn="just"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rank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number when values are same.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09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764" y="214162"/>
            <a:ext cx="9586762" cy="103712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Set operator: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058779"/>
            <a:ext cx="11542829" cy="5039093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Set operators are used to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retrive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data from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signle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or</a:t>
            </a: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multiple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tables.These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operators are also called as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Vertical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Join</a:t>
            </a: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.</a:t>
            </a: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1.Union:-It returns unique values and also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automatically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sorting data.</a:t>
            </a: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2.Union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all:It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returns unique + duplicate data.(no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automatic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sorting)</a:t>
            </a:r>
          </a:p>
          <a:p>
            <a:pPr>
              <a:lnSpc>
                <a:spcPts val="2500"/>
              </a:lnSpc>
            </a:pPr>
            <a:r>
              <a:rPr lang="en-US" sz="4000" smtClean="0">
                <a:solidFill>
                  <a:srgbClr val="0070C0"/>
                </a:solidFill>
                <a:latin typeface="Constantia" panose="02030602050306030303" pitchFamily="18" charset="0"/>
              </a:rPr>
              <a:t>3.Intersect:-It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returns common values.</a:t>
            </a: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4.Minus:Value are in first query those values are not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in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second query.</a:t>
            </a: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856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Basic Data types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395128"/>
            <a:ext cx="11542829" cy="4702744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number(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p,s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)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p-Precision(Total number of digits)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s-Scale(It is used to store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fixed,floating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number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)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insert into test values(12345.67);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insert into test values(123456.7);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insert into test values(12345.6789);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insert into test values(12345.6739);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7879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Basic Data types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395128"/>
            <a:ext cx="11542829" cy="4702744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number(p):</a:t>
            </a: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It is used to store fixed numbers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only.Maximum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length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of the precision is up to </a:t>
            </a: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38</a:t>
            </a: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create table test(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sno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number(7))</a:t>
            </a:r>
          </a:p>
          <a:p>
            <a:pPr>
              <a:lnSpc>
                <a:spcPts val="2500"/>
              </a:lnSpc>
            </a:pP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insert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into test values(99.9)  --100</a:t>
            </a:r>
          </a:p>
          <a:p>
            <a:pPr>
              <a:lnSpc>
                <a:spcPts val="2500"/>
              </a:lnSpc>
            </a:pP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insert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into test values(99.4)  --99</a:t>
            </a: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4374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Basic Data types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2" y="1395127"/>
            <a:ext cx="11515068" cy="4876883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Char 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It is used to store fixed length alpha numeric data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in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bytes.Maximum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limit up to 2000 bytes.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varchar2(</a:t>
            </a: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maxsize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)   Oracle standard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It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is used to store variable length alphanumeric data in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bytes.Maximum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limit is up to 4000 bytes</a:t>
            </a:r>
          </a:p>
          <a:p>
            <a:pPr>
              <a:lnSpc>
                <a:spcPts val="2500"/>
              </a:lnSpc>
            </a:pP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Varchar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(</a:t>
            </a: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maxsize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)    ANSI standard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----------------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Maximum limit is up to 2000 bytes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3532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xmlns="" id="{DA7B07EA-28EA-32EA-4B55-2B85ED1E0C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70888"/>
            <a:ext cx="8219174" cy="5539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Aft>
                <a:spcPct val="0"/>
              </a:spcAft>
            </a:pPr>
            <a:r>
              <a:rPr lang="en-US" altLang="en-US" sz="3600" b="1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Courier New" panose="02070309020205020404" pitchFamily="49" charset="0"/>
              </a:rPr>
              <a:t>Function</a:t>
            </a:r>
            <a:endParaRPr kumimoji="0" lang="en-US" altLang="en-US" sz="3600" b="1" i="1" u="none" strike="noStrike" cap="none" normalizeH="0" baseline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latin typeface="Arial Black" panose="020B0A04020102020204" pitchFamily="34" charset="0"/>
              <a:cs typeface="Courier New" panose="02070309020205020404" pitchFamily="49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F4DA976A-461B-6FB7-5DC9-30E9433AA1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9961345" cy="43942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Functions are used to solve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particular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task and also function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must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return a value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.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There are two types of functions in Oracle.</a:t>
            </a:r>
          </a:p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1) Single Row Functions: Single row or Scalar functions return a value for every row that is processed in a query.</a:t>
            </a:r>
          </a:p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2) Group Functions: These functions group the rows of data based on the values returned by the query. </a:t>
            </a:r>
          </a:p>
        </p:txBody>
      </p:sp>
    </p:spTree>
    <p:extLst>
      <p:ext uri="{BB962C8B-B14F-4D97-AF65-F5344CB8AC3E}">
        <p14:creationId xmlns:p14="http://schemas.microsoft.com/office/powerpoint/2010/main" val="4814445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Basic Data types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395128"/>
            <a:ext cx="11542829" cy="4702744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lONG</a:t>
            </a: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:</a:t>
            </a: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In oracle if you want to store more than 4000 bytes of alpha numeric data </a:t>
            </a:r>
            <a:endParaRPr lang="en-US" sz="28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then 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we are using long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datatypes.Long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datatype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store up to 2GB data.</a:t>
            </a: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Generally 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here can be an only one long column for a table and also we are not allowed to create primary key for long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datatype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column.</a:t>
            </a: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Date: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It is used to store dates in oracle date format.</a:t>
            </a:r>
          </a:p>
          <a:p>
            <a:pPr>
              <a:lnSpc>
                <a:spcPts val="2500"/>
              </a:lnSpc>
            </a:pPr>
            <a:endParaRPr lang="en-US" sz="28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timestamp</a:t>
            </a: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It is used to store date and time in oracle date format.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3086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Constraints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10121721" cy="4394200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Constraints are used to prevent or stops invalid data entry into our </a:t>
            </a:r>
            <a:r>
              <a:rPr lang="en-US" sz="2400" b="1" dirty="0" err="1">
                <a:solidFill>
                  <a:srgbClr val="FF0000"/>
                </a:solidFill>
              </a:rPr>
              <a:t>tables.Generally</a:t>
            </a:r>
            <a:r>
              <a:rPr lang="en-US" sz="2400" b="1" dirty="0">
                <a:solidFill>
                  <a:srgbClr val="FF0000"/>
                </a:solidFill>
              </a:rPr>
              <a:t> constraints are created on table columns.</a:t>
            </a:r>
          </a:p>
          <a:p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b="1" dirty="0">
                <a:solidFill>
                  <a:srgbClr val="FF0000"/>
                </a:solidFill>
              </a:rPr>
              <a:t>Not Null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Unique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Primary Key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Foreign Key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Check</a:t>
            </a:r>
          </a:p>
        </p:txBody>
      </p:sp>
    </p:spTree>
    <p:extLst>
      <p:ext uri="{BB962C8B-B14F-4D97-AF65-F5344CB8AC3E}">
        <p14:creationId xmlns:p14="http://schemas.microsoft.com/office/powerpoint/2010/main" val="339786869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Constraints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171977"/>
            <a:ext cx="8890000" cy="4771623"/>
          </a:xfrm>
        </p:spPr>
        <p:txBody>
          <a:bodyPr>
            <a:no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Not Null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In all relational databases not null does not support table </a:t>
            </a:r>
            <a:r>
              <a:rPr lang="en-US" sz="2000" b="1" dirty="0" err="1">
                <a:solidFill>
                  <a:srgbClr val="FF0000"/>
                </a:solidFill>
              </a:rPr>
              <a:t>level.Not</a:t>
            </a:r>
            <a:r>
              <a:rPr lang="en-US" sz="2000" b="1" dirty="0">
                <a:solidFill>
                  <a:srgbClr val="FF0000"/>
                </a:solidFill>
              </a:rPr>
              <a:t> Null constraint does not accept null </a:t>
            </a:r>
            <a:r>
              <a:rPr lang="en-US" sz="2000" b="1" dirty="0" err="1">
                <a:solidFill>
                  <a:srgbClr val="FF0000"/>
                </a:solidFill>
              </a:rPr>
              <a:t>values,but</a:t>
            </a:r>
            <a:r>
              <a:rPr lang="en-US" sz="2000" b="1" dirty="0">
                <a:solidFill>
                  <a:srgbClr val="FF0000"/>
                </a:solidFill>
              </a:rPr>
              <a:t> it will accept duplicate values.</a:t>
            </a:r>
          </a:p>
          <a:p>
            <a:r>
              <a:rPr lang="en-US" sz="2000" b="1" dirty="0" smtClean="0">
                <a:solidFill>
                  <a:srgbClr val="002060"/>
                </a:solidFill>
              </a:rPr>
              <a:t>Unique</a:t>
            </a:r>
            <a:endParaRPr lang="en-US" sz="2000" b="1" dirty="0">
              <a:solidFill>
                <a:srgbClr val="002060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This constraint is defined on column </a:t>
            </a:r>
            <a:r>
              <a:rPr lang="en-US" sz="2000" b="1" dirty="0" err="1">
                <a:solidFill>
                  <a:srgbClr val="FF0000"/>
                </a:solidFill>
              </a:rPr>
              <a:t>level,table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level.This</a:t>
            </a:r>
            <a:r>
              <a:rPr lang="en-US" sz="2000" b="1" dirty="0">
                <a:solidFill>
                  <a:srgbClr val="FF0000"/>
                </a:solidFill>
              </a:rPr>
              <a:t> constraint does not accept duplicate values but it will accepts null values.</a:t>
            </a:r>
          </a:p>
          <a:p>
            <a:r>
              <a:rPr lang="en-US" sz="2000" b="1" dirty="0" smtClean="0">
                <a:solidFill>
                  <a:srgbClr val="002060"/>
                </a:solidFill>
              </a:rPr>
              <a:t>Primary </a:t>
            </a:r>
            <a:r>
              <a:rPr lang="en-US" sz="2000" b="1" dirty="0">
                <a:solidFill>
                  <a:srgbClr val="002060"/>
                </a:solidFill>
              </a:rPr>
              <a:t>Key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Primary key Uniquely identifying a record in a </a:t>
            </a:r>
            <a:r>
              <a:rPr lang="en-US" sz="2000" b="1" dirty="0" err="1">
                <a:solidFill>
                  <a:srgbClr val="FF0000"/>
                </a:solidFill>
              </a:rPr>
              <a:t>table.There</a:t>
            </a:r>
            <a:r>
              <a:rPr lang="en-US" sz="2000" b="1" dirty="0">
                <a:solidFill>
                  <a:srgbClr val="FF0000"/>
                </a:solidFill>
              </a:rPr>
              <a:t> can be only one primary key in a table and also primary key does not accept </a:t>
            </a:r>
            <a:r>
              <a:rPr lang="en-US" sz="2000" b="1" dirty="0" err="1">
                <a:solidFill>
                  <a:srgbClr val="FF0000"/>
                </a:solidFill>
              </a:rPr>
              <a:t>duplicate,null</a:t>
            </a:r>
            <a:r>
              <a:rPr lang="en-US" sz="2000" b="1" dirty="0">
                <a:solidFill>
                  <a:srgbClr val="FF0000"/>
                </a:solidFill>
              </a:rPr>
              <a:t> values.</a:t>
            </a:r>
          </a:p>
        </p:txBody>
      </p:sp>
    </p:spTree>
    <p:extLst>
      <p:ext uri="{BB962C8B-B14F-4D97-AF65-F5344CB8AC3E}">
        <p14:creationId xmlns:p14="http://schemas.microsoft.com/office/powerpoint/2010/main" val="2009173869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Constraints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9503535" cy="4394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Foreign Key</a:t>
            </a:r>
          </a:p>
          <a:p>
            <a:r>
              <a:rPr lang="en-US" sz="2400" dirty="0">
                <a:solidFill>
                  <a:srgbClr val="002060"/>
                </a:solidFill>
              </a:rPr>
              <a:t>In all relational databases if you want to establish relationship between tables then we are using foreign key.</a:t>
            </a:r>
          </a:p>
          <a:p>
            <a:r>
              <a:rPr lang="en-US" sz="2400" dirty="0">
                <a:solidFill>
                  <a:srgbClr val="002060"/>
                </a:solidFill>
              </a:rPr>
              <a:t>Generally one table foreign key must belongs to another table primary key and also these </a:t>
            </a:r>
            <a:r>
              <a:rPr lang="en-US" sz="2400" dirty="0" smtClean="0">
                <a:solidFill>
                  <a:srgbClr val="002060"/>
                </a:solidFill>
              </a:rPr>
              <a:t>primary ,</a:t>
            </a:r>
            <a:r>
              <a:rPr lang="en-US" sz="2400" dirty="0">
                <a:solidFill>
                  <a:srgbClr val="002060"/>
                </a:solidFill>
              </a:rPr>
              <a:t>foreign columns must belong to same </a:t>
            </a:r>
            <a:r>
              <a:rPr lang="en-US" sz="2400" dirty="0" err="1" smtClean="0">
                <a:solidFill>
                  <a:srgbClr val="002060"/>
                </a:solidFill>
              </a:rPr>
              <a:t>datatypes</a:t>
            </a:r>
            <a:r>
              <a:rPr lang="en-US" sz="2400" dirty="0" smtClean="0">
                <a:solidFill>
                  <a:srgbClr val="002060"/>
                </a:solidFill>
              </a:rPr>
              <a:t> , Always </a:t>
            </a:r>
            <a:r>
              <a:rPr lang="en-US" sz="2400" dirty="0">
                <a:solidFill>
                  <a:srgbClr val="002060"/>
                </a:solidFill>
              </a:rPr>
              <a:t>foreign key values are based on primary key values only</a:t>
            </a:r>
            <a:r>
              <a:rPr lang="en-US" sz="2400" dirty="0" smtClean="0">
                <a:solidFill>
                  <a:srgbClr val="002060"/>
                </a:solidFill>
              </a:rPr>
              <a:t>. Generally </a:t>
            </a:r>
            <a:r>
              <a:rPr lang="en-US" sz="2400" dirty="0">
                <a:solidFill>
                  <a:srgbClr val="002060"/>
                </a:solidFill>
              </a:rPr>
              <a:t>primary key does not accept duplicate</a:t>
            </a:r>
            <a:r>
              <a:rPr lang="en-US" sz="2400" dirty="0" smtClean="0">
                <a:solidFill>
                  <a:srgbClr val="002060"/>
                </a:solidFill>
              </a:rPr>
              <a:t>, null </a:t>
            </a:r>
            <a:r>
              <a:rPr lang="en-US" sz="2400" dirty="0">
                <a:solidFill>
                  <a:srgbClr val="002060"/>
                </a:solidFill>
              </a:rPr>
              <a:t>values where as foreign key accepts </a:t>
            </a:r>
            <a:r>
              <a:rPr lang="en-US" sz="2400" dirty="0" smtClean="0">
                <a:solidFill>
                  <a:srgbClr val="002060"/>
                </a:solidFill>
              </a:rPr>
              <a:t>duplicate , null </a:t>
            </a:r>
            <a:r>
              <a:rPr lang="en-US" sz="2400" dirty="0">
                <a:solidFill>
                  <a:srgbClr val="002060"/>
                </a:solidFill>
              </a:rPr>
              <a:t>values.</a:t>
            </a:r>
          </a:p>
        </p:txBody>
      </p:sp>
    </p:spTree>
    <p:extLst>
      <p:ext uri="{BB962C8B-B14F-4D97-AF65-F5344CB8AC3E}">
        <p14:creationId xmlns:p14="http://schemas.microsoft.com/office/powerpoint/2010/main" val="1683165937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Constraints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9761113" cy="439420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B0F0"/>
                </a:solidFill>
              </a:rPr>
              <a:t>ON DELETE CASCADE</a:t>
            </a:r>
          </a:p>
          <a:p>
            <a:r>
              <a:rPr lang="en-US" sz="2000" b="1" dirty="0" smtClean="0">
                <a:solidFill>
                  <a:srgbClr val="002060"/>
                </a:solidFill>
              </a:rPr>
              <a:t>Whenever </a:t>
            </a:r>
            <a:r>
              <a:rPr lang="en-US" sz="2000" b="1" dirty="0">
                <a:solidFill>
                  <a:srgbClr val="002060"/>
                </a:solidFill>
              </a:rPr>
              <a:t>we are using ON DELETE CASCADE clause in child table then if we are deleting a record from master </a:t>
            </a:r>
            <a:r>
              <a:rPr lang="en-US" sz="2000" b="1" dirty="0" smtClean="0">
                <a:solidFill>
                  <a:srgbClr val="002060"/>
                </a:solidFill>
              </a:rPr>
              <a:t>table </a:t>
            </a:r>
            <a:r>
              <a:rPr lang="en-US" sz="2000" b="1" dirty="0">
                <a:solidFill>
                  <a:srgbClr val="002060"/>
                </a:solidFill>
              </a:rPr>
              <a:t>then oracle server automatically that records are deleted from master table and also those record are automatically deleted from child table.</a:t>
            </a:r>
          </a:p>
          <a:p>
            <a:r>
              <a:rPr lang="en-US" sz="2000" b="1" dirty="0" smtClean="0">
                <a:solidFill>
                  <a:srgbClr val="00B0F0"/>
                </a:solidFill>
              </a:rPr>
              <a:t>ON </a:t>
            </a:r>
            <a:r>
              <a:rPr lang="en-US" sz="2000" b="1" dirty="0">
                <a:solidFill>
                  <a:srgbClr val="00B0F0"/>
                </a:solidFill>
              </a:rPr>
              <a:t>DEETE SET NULL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Whenever we are using on delete set null clause in child table then we are deleting primary key value from master </a:t>
            </a:r>
            <a:r>
              <a:rPr lang="en-US" sz="2000" b="1" dirty="0" err="1">
                <a:solidFill>
                  <a:srgbClr val="002060"/>
                </a:solidFill>
              </a:rPr>
              <a:t>table,then</a:t>
            </a:r>
            <a:r>
              <a:rPr lang="en-US" sz="2000" b="1" dirty="0">
                <a:solidFill>
                  <a:srgbClr val="002060"/>
                </a:solidFill>
              </a:rPr>
              <a:t> automatically that value is deleted from master table and also those value are automatically set to null in foreign key within child table.</a:t>
            </a:r>
          </a:p>
        </p:txBody>
      </p:sp>
    </p:spTree>
    <p:extLst>
      <p:ext uri="{BB962C8B-B14F-4D97-AF65-F5344CB8AC3E}">
        <p14:creationId xmlns:p14="http://schemas.microsoft.com/office/powerpoint/2010/main" val="372926085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Constraints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9477777" cy="439420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Check:</a:t>
            </a:r>
          </a:p>
          <a:p>
            <a:r>
              <a:rPr lang="en-US" sz="2400" dirty="0">
                <a:solidFill>
                  <a:srgbClr val="002060"/>
                </a:solidFill>
              </a:rPr>
              <a:t>Check constraints are used to define logical condition </a:t>
            </a:r>
            <a:r>
              <a:rPr lang="en-US" sz="2400" dirty="0" smtClean="0">
                <a:solidFill>
                  <a:srgbClr val="002060"/>
                </a:solidFill>
              </a:rPr>
              <a:t>according </a:t>
            </a:r>
            <a:r>
              <a:rPr lang="en-US" sz="2400" dirty="0">
                <a:solidFill>
                  <a:srgbClr val="002060"/>
                </a:solidFill>
              </a:rPr>
              <a:t>to clients </a:t>
            </a:r>
            <a:r>
              <a:rPr lang="en-US" sz="2400" dirty="0" smtClean="0">
                <a:solidFill>
                  <a:srgbClr val="002060"/>
                </a:solidFill>
              </a:rPr>
              <a:t>business rules</a:t>
            </a:r>
            <a:r>
              <a:rPr lang="en-US" sz="2400" dirty="0">
                <a:solidFill>
                  <a:srgbClr val="002060"/>
                </a:solidFill>
              </a:rPr>
              <a:t>.</a:t>
            </a:r>
          </a:p>
          <a:p>
            <a:r>
              <a:rPr lang="en-US" sz="2400" dirty="0" err="1">
                <a:solidFill>
                  <a:srgbClr val="002060"/>
                </a:solidFill>
              </a:rPr>
              <a:t>Note:In</a:t>
            </a:r>
            <a:r>
              <a:rPr lang="en-US" sz="2400" dirty="0">
                <a:solidFill>
                  <a:srgbClr val="002060"/>
                </a:solidFill>
              </a:rPr>
              <a:t> oracle check constraints does not work with </a:t>
            </a:r>
            <a:r>
              <a:rPr lang="en-US" sz="2400" dirty="0" err="1">
                <a:solidFill>
                  <a:srgbClr val="002060"/>
                </a:solidFill>
              </a:rPr>
              <a:t>sysdate</a:t>
            </a:r>
            <a:r>
              <a:rPr lang="en-US" sz="2400" dirty="0">
                <a:solidFill>
                  <a:srgbClr val="002060"/>
                </a:solidFill>
              </a:rPr>
              <a:t>.</a:t>
            </a:r>
          </a:p>
          <a:p>
            <a:r>
              <a:rPr lang="en-US" sz="2400" dirty="0" smtClean="0">
                <a:solidFill>
                  <a:srgbClr val="002060"/>
                </a:solidFill>
              </a:rPr>
              <a:t>Write </a:t>
            </a:r>
            <a:r>
              <a:rPr lang="en-US" sz="2400" dirty="0">
                <a:solidFill>
                  <a:srgbClr val="002060"/>
                </a:solidFill>
              </a:rPr>
              <a:t>a query to </a:t>
            </a:r>
            <a:r>
              <a:rPr lang="en-US" sz="2400" dirty="0" err="1">
                <a:solidFill>
                  <a:srgbClr val="002060"/>
                </a:solidFill>
              </a:rPr>
              <a:t>dispay</a:t>
            </a:r>
            <a:r>
              <a:rPr lang="en-US" sz="2400" dirty="0">
                <a:solidFill>
                  <a:srgbClr val="002060"/>
                </a:solidFill>
              </a:rPr>
              <a:t> number of columns from </a:t>
            </a:r>
            <a:r>
              <a:rPr lang="en-US" sz="2400" dirty="0" err="1">
                <a:solidFill>
                  <a:srgbClr val="002060"/>
                </a:solidFill>
              </a:rPr>
              <a:t>emp</a:t>
            </a:r>
            <a:r>
              <a:rPr lang="en-US" sz="2400" dirty="0">
                <a:solidFill>
                  <a:srgbClr val="002060"/>
                </a:solidFill>
              </a:rPr>
              <a:t> table ?</a:t>
            </a:r>
          </a:p>
          <a:p>
            <a:r>
              <a:rPr lang="en-US" sz="2400" dirty="0" smtClean="0">
                <a:solidFill>
                  <a:srgbClr val="002060"/>
                </a:solidFill>
              </a:rPr>
              <a:t>select </a:t>
            </a:r>
            <a:r>
              <a:rPr lang="en-US" sz="2400" dirty="0">
                <a:solidFill>
                  <a:srgbClr val="002060"/>
                </a:solidFill>
              </a:rPr>
              <a:t>count(*) from </a:t>
            </a:r>
            <a:r>
              <a:rPr lang="en-US" sz="2400" dirty="0" err="1">
                <a:solidFill>
                  <a:srgbClr val="002060"/>
                </a:solidFill>
              </a:rPr>
              <a:t>user_tab_columns</a:t>
            </a:r>
            <a:r>
              <a:rPr lang="en-US" sz="2400" dirty="0">
                <a:solidFill>
                  <a:srgbClr val="002060"/>
                </a:solidFill>
              </a:rPr>
              <a:t> where </a:t>
            </a:r>
            <a:r>
              <a:rPr lang="en-US" sz="2400" dirty="0" err="1">
                <a:solidFill>
                  <a:srgbClr val="002060"/>
                </a:solidFill>
              </a:rPr>
              <a:t>table_name</a:t>
            </a:r>
            <a:r>
              <a:rPr lang="en-US" sz="2400" dirty="0">
                <a:solidFill>
                  <a:srgbClr val="002060"/>
                </a:solidFill>
              </a:rPr>
              <a:t>='EMP';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85262989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Constraints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49400"/>
            <a:ext cx="9426262" cy="4394200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Default clause</a:t>
            </a:r>
          </a:p>
          <a:p>
            <a:r>
              <a:rPr lang="en-US" sz="2000" dirty="0">
                <a:solidFill>
                  <a:srgbClr val="002060"/>
                </a:solidFill>
              </a:rPr>
              <a:t>In all relational databases if we want to provide default value into the table column when we are using default clause.</a:t>
            </a:r>
          </a:p>
          <a:p>
            <a:r>
              <a:rPr lang="en-US" sz="2000" dirty="0" smtClean="0">
                <a:solidFill>
                  <a:srgbClr val="002060"/>
                </a:solidFill>
              </a:rPr>
              <a:t>Note</a:t>
            </a:r>
            <a:r>
              <a:rPr lang="en-US" sz="2000" dirty="0">
                <a:solidFill>
                  <a:srgbClr val="002060"/>
                </a:solidFill>
              </a:rPr>
              <a:t>:</a:t>
            </a:r>
          </a:p>
          <a:p>
            <a:r>
              <a:rPr lang="en-US" sz="2000" dirty="0">
                <a:solidFill>
                  <a:srgbClr val="002060"/>
                </a:solidFill>
              </a:rPr>
              <a:t>In Oracle if we want to view default values of a table column then we are using </a:t>
            </a:r>
            <a:r>
              <a:rPr lang="en-US" sz="2000" dirty="0" err="1">
                <a:solidFill>
                  <a:srgbClr val="002060"/>
                </a:solidFill>
              </a:rPr>
              <a:t>data_default</a:t>
            </a:r>
            <a:r>
              <a:rPr lang="en-US" sz="2000" dirty="0">
                <a:solidFill>
                  <a:srgbClr val="002060"/>
                </a:solidFill>
              </a:rPr>
              <a:t> properties from </a:t>
            </a:r>
            <a:r>
              <a:rPr lang="en-US" sz="2000" dirty="0" err="1">
                <a:solidFill>
                  <a:srgbClr val="002060"/>
                </a:solidFill>
              </a:rPr>
              <a:t>user_tab_columns</a:t>
            </a:r>
            <a:r>
              <a:rPr lang="en-US" sz="2000" dirty="0">
                <a:solidFill>
                  <a:srgbClr val="002060"/>
                </a:solidFill>
              </a:rPr>
              <a:t> data dictionary.</a:t>
            </a:r>
          </a:p>
          <a:p>
            <a:endParaRPr lang="en-US" sz="2000" dirty="0">
              <a:solidFill>
                <a:srgbClr val="002060"/>
              </a:solidFill>
            </a:endParaRPr>
          </a:p>
          <a:p>
            <a:r>
              <a:rPr lang="en-US" sz="2000" dirty="0" err="1">
                <a:solidFill>
                  <a:srgbClr val="002060"/>
                </a:solidFill>
              </a:rPr>
              <a:t>Droping</a:t>
            </a:r>
            <a:r>
              <a:rPr lang="en-US" sz="2000" dirty="0">
                <a:solidFill>
                  <a:srgbClr val="002060"/>
                </a:solidFill>
              </a:rPr>
              <a:t> constraints.</a:t>
            </a:r>
          </a:p>
          <a:p>
            <a:r>
              <a:rPr lang="en-US" sz="2000" dirty="0">
                <a:solidFill>
                  <a:srgbClr val="002060"/>
                </a:solidFill>
              </a:rPr>
              <a:t>alter table </a:t>
            </a:r>
            <a:r>
              <a:rPr lang="en-US" sz="2000" dirty="0" err="1">
                <a:solidFill>
                  <a:srgbClr val="002060"/>
                </a:solidFill>
              </a:rPr>
              <a:t>tablename</a:t>
            </a:r>
            <a:r>
              <a:rPr lang="en-US" sz="2000" dirty="0">
                <a:solidFill>
                  <a:srgbClr val="002060"/>
                </a:solidFill>
              </a:rPr>
              <a:t> from constraint </a:t>
            </a:r>
            <a:r>
              <a:rPr lang="en-US" sz="2000" dirty="0" err="1">
                <a:solidFill>
                  <a:srgbClr val="002060"/>
                </a:solidFill>
              </a:rPr>
              <a:t>constraintname</a:t>
            </a:r>
            <a:r>
              <a:rPr lang="en-US" sz="2000" dirty="0">
                <a:solidFill>
                  <a:srgbClr val="002060"/>
                </a:solidFill>
              </a:rPr>
              <a:t>.</a:t>
            </a:r>
          </a:p>
          <a:p>
            <a:endParaRPr lang="en-IN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678465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0D5667-5CDB-8088-00DD-CE802FB6D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A29D0CE-D909-741F-EEBE-07A02610C9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505" y="1016000"/>
            <a:ext cx="12310712" cy="5057541"/>
          </a:xfrm>
        </p:spPr>
        <p:txBody>
          <a:bodyPr>
            <a:normAutofit/>
          </a:bodyPr>
          <a:lstStyle/>
          <a:p>
            <a:pPr lvl="1"/>
            <a:endParaRPr lang="en-IN" sz="3200" dirty="0"/>
          </a:p>
          <a:p>
            <a:pPr lvl="1"/>
            <a:endParaRPr lang="en-IN" sz="3200" dirty="0"/>
          </a:p>
          <a:p>
            <a:pPr lvl="1"/>
            <a:endParaRPr lang="en-IN" sz="3200" dirty="0"/>
          </a:p>
          <a:p>
            <a:pPr lvl="1"/>
            <a:r>
              <a:rPr lang="en-IN" sz="3200"/>
              <a:t>                                           THANK YOU</a:t>
            </a:r>
          </a:p>
          <a:p>
            <a:pPr lvl="1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0473744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b="1" dirty="0"/>
              <a:t>Numeric Function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19707"/>
            <a:ext cx="10044448" cy="4726547"/>
          </a:xfrm>
        </p:spPr>
        <p:txBody>
          <a:bodyPr>
            <a:noAutofit/>
          </a:bodyPr>
          <a:lstStyle/>
          <a:p>
            <a:r>
              <a:rPr lang="en-US" sz="2600" b="1" dirty="0">
                <a:solidFill>
                  <a:srgbClr val="FF0000"/>
                </a:solidFill>
              </a:rPr>
              <a:t>abs()</a:t>
            </a:r>
          </a:p>
          <a:p>
            <a:r>
              <a:rPr lang="en-US" sz="2600" b="1" dirty="0">
                <a:solidFill>
                  <a:srgbClr val="FF0000"/>
                </a:solidFill>
              </a:rPr>
              <a:t>mod()</a:t>
            </a:r>
          </a:p>
          <a:p>
            <a:r>
              <a:rPr lang="en-US" sz="2600" b="1" dirty="0">
                <a:solidFill>
                  <a:srgbClr val="FF0000"/>
                </a:solidFill>
              </a:rPr>
              <a:t>round()</a:t>
            </a:r>
          </a:p>
          <a:p>
            <a:r>
              <a:rPr lang="en-US" sz="2600" b="1" dirty="0" smtClean="0">
                <a:solidFill>
                  <a:srgbClr val="FF0000"/>
                </a:solidFill>
              </a:rPr>
              <a:t>Note</a:t>
            </a:r>
            <a:r>
              <a:rPr lang="en-US" sz="2600" b="1" dirty="0">
                <a:solidFill>
                  <a:srgbClr val="FF0000"/>
                </a:solidFill>
              </a:rPr>
              <a:t>:</a:t>
            </a:r>
          </a:p>
          <a:p>
            <a:r>
              <a:rPr lang="en-US" sz="2600" b="1" dirty="0">
                <a:solidFill>
                  <a:srgbClr val="FF0000"/>
                </a:solidFill>
              </a:rPr>
              <a:t>Round always checks remaining number if remaining number are above 50% then 1 </a:t>
            </a:r>
            <a:r>
              <a:rPr lang="en-US" sz="2600" b="1" dirty="0" err="1">
                <a:solidFill>
                  <a:srgbClr val="FF0000"/>
                </a:solidFill>
              </a:rPr>
              <a:t>auomotically</a:t>
            </a:r>
            <a:r>
              <a:rPr lang="en-US" sz="2600" b="1" dirty="0">
                <a:solidFill>
                  <a:srgbClr val="FF0000"/>
                </a:solidFill>
              </a:rPr>
              <a:t> added to the rounded number</a:t>
            </a:r>
            <a:r>
              <a:rPr lang="en-US" sz="2600" b="1" dirty="0" smtClean="0">
                <a:solidFill>
                  <a:srgbClr val="FF0000"/>
                </a:solidFill>
              </a:rPr>
              <a:t>.</a:t>
            </a:r>
          </a:p>
          <a:p>
            <a:pPr>
              <a:lnSpc>
                <a:spcPts val="2500"/>
              </a:lnSpc>
            </a:pPr>
            <a:r>
              <a:rPr lang="en-US" sz="26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What is a DUAL Table in Oracle?</a:t>
            </a:r>
          </a:p>
          <a:p>
            <a:pPr>
              <a:lnSpc>
                <a:spcPts val="2500"/>
              </a:lnSpc>
            </a:pPr>
            <a:r>
              <a:rPr lang="en-US" sz="2600" i="1" dirty="0" smtClean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</a:t>
            </a:r>
            <a:r>
              <a:rPr lang="en-US" sz="26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a single row and single column dummy table provided by oracle. This is used to perform mathematical calculations without using a table.</a:t>
            </a:r>
          </a:p>
          <a:p>
            <a:endParaRPr lang="en-US" sz="2600" b="1" dirty="0">
              <a:solidFill>
                <a:srgbClr val="FF0000"/>
              </a:solidFill>
            </a:endParaRPr>
          </a:p>
          <a:p>
            <a:endParaRPr lang="en-US" sz="2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9877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000" b="1" dirty="0"/>
              <a:t>Numeric Function</a:t>
            </a:r>
            <a:endParaRPr lang="en-US" sz="40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135781"/>
            <a:ext cx="11174308" cy="4807819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trunc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()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0070C0"/>
                </a:solidFill>
                <a:latin typeface="Arial Black" panose="020B0A04020102020204" pitchFamily="34" charset="0"/>
              </a:rPr>
              <a:t>Note</a:t>
            </a:r>
            <a:r>
              <a:rPr lang="en-US" sz="2800" b="1" i="1" dirty="0">
                <a:solidFill>
                  <a:srgbClr val="0070C0"/>
                </a:solidFill>
                <a:latin typeface="Arial Black" panose="020B0A04020102020204" pitchFamily="34" charset="0"/>
              </a:rPr>
              <a:t>:</a:t>
            </a:r>
          </a:p>
          <a:p>
            <a:pPr>
              <a:lnSpc>
                <a:spcPts val="2500"/>
              </a:lnSpc>
            </a:pPr>
            <a:r>
              <a:rPr lang="en-US" sz="2800" b="1" i="1" dirty="0">
                <a:solidFill>
                  <a:srgbClr val="0070C0"/>
                </a:solidFill>
                <a:latin typeface="Arial Black" panose="020B0A04020102020204" pitchFamily="34" charset="0"/>
              </a:rPr>
              <a:t>This number does not check remaining number is above 50% or below 50%.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greatest(expr1,expr2,expr3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,....</a:t>
            </a: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exprN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)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least(expr1,expr2,expr3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,....</a:t>
            </a: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exprN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)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ceil(n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)</a:t>
            </a:r>
          </a:p>
          <a:p>
            <a:pPr>
              <a:lnSpc>
                <a:spcPts val="2500"/>
              </a:lnSpc>
            </a:pPr>
            <a:r>
              <a:rPr lang="en-US" sz="2800" b="1" i="1" dirty="0">
                <a:solidFill>
                  <a:srgbClr val="0070C0"/>
                </a:solidFill>
                <a:latin typeface="Arial Black" panose="020B0A04020102020204" pitchFamily="34" charset="0"/>
              </a:rPr>
              <a:t>Integer value that is Greater than or equal to the number 'n'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floor(n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)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0070C0"/>
                </a:solidFill>
                <a:latin typeface="Arial Black" panose="020B0A04020102020204" pitchFamily="34" charset="0"/>
              </a:rPr>
              <a:t>Integer </a:t>
            </a:r>
            <a:r>
              <a:rPr lang="en-US" sz="2800" b="1" i="1" dirty="0">
                <a:solidFill>
                  <a:srgbClr val="0070C0"/>
                </a:solidFill>
                <a:latin typeface="Arial Black" panose="020B0A04020102020204" pitchFamily="34" charset="0"/>
              </a:rPr>
              <a:t>value that is Less than or equal to the number 'n'</a:t>
            </a:r>
          </a:p>
          <a:p>
            <a:pPr>
              <a:lnSpc>
                <a:spcPts val="2500"/>
              </a:lnSpc>
            </a:pPr>
            <a:endParaRPr lang="en-US" sz="2800" b="1" i="1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65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Character or Text Functions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21080" y="1549400"/>
            <a:ext cx="10937240" cy="4658217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</a:rPr>
              <a:t>These are functions that accept character input and can return both character and number values.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FF0000"/>
                </a:solidFill>
              </a:rPr>
              <a:t>LOWER </a:t>
            </a:r>
            <a:r>
              <a:rPr lang="en-US" sz="3200" dirty="0">
                <a:solidFill>
                  <a:srgbClr val="FF0000"/>
                </a:solidFill>
              </a:rPr>
              <a:t>(</a:t>
            </a:r>
            <a:r>
              <a:rPr lang="en-US" sz="3200" dirty="0" err="1">
                <a:solidFill>
                  <a:srgbClr val="FF0000"/>
                </a:solidFill>
              </a:rPr>
              <a:t>string_value</a:t>
            </a:r>
            <a:r>
              <a:rPr lang="en-US" sz="3200" dirty="0">
                <a:solidFill>
                  <a:srgbClr val="FF0000"/>
                </a:solidFill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</a:rPr>
              <a:t>All </a:t>
            </a:r>
            <a:r>
              <a:rPr lang="en-US" sz="3200" dirty="0">
                <a:solidFill>
                  <a:srgbClr val="0070C0"/>
                </a:solidFill>
              </a:rPr>
              <a:t>the letters in '</a:t>
            </a:r>
            <a:r>
              <a:rPr lang="en-US" sz="3200" dirty="0" err="1">
                <a:solidFill>
                  <a:srgbClr val="0070C0"/>
                </a:solidFill>
              </a:rPr>
              <a:t>string_value</a:t>
            </a:r>
            <a:r>
              <a:rPr lang="en-US" sz="3200" dirty="0">
                <a:solidFill>
                  <a:srgbClr val="0070C0"/>
                </a:solidFill>
              </a:rPr>
              <a:t>' is converted to lowercase.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FF0000"/>
                </a:solidFill>
              </a:rPr>
              <a:t>UPPER </a:t>
            </a:r>
            <a:r>
              <a:rPr lang="en-US" sz="3200" dirty="0">
                <a:solidFill>
                  <a:srgbClr val="FF0000"/>
                </a:solidFill>
              </a:rPr>
              <a:t>(</a:t>
            </a:r>
            <a:r>
              <a:rPr lang="en-US" sz="3200" dirty="0" err="1">
                <a:solidFill>
                  <a:srgbClr val="FF0000"/>
                </a:solidFill>
              </a:rPr>
              <a:t>string_value</a:t>
            </a:r>
            <a:r>
              <a:rPr lang="en-US" sz="3200" dirty="0">
                <a:solidFill>
                  <a:srgbClr val="FF0000"/>
                </a:solidFill>
              </a:rPr>
              <a:t>)</a:t>
            </a:r>
            <a:r>
              <a:rPr lang="en-US" sz="3200" dirty="0">
                <a:solidFill>
                  <a:srgbClr val="0070C0"/>
                </a:solidFill>
              </a:rPr>
              <a:t>	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</a:rPr>
              <a:t>All the letters in '</a:t>
            </a:r>
            <a:r>
              <a:rPr lang="en-US" sz="3200" dirty="0" err="1">
                <a:solidFill>
                  <a:srgbClr val="0070C0"/>
                </a:solidFill>
              </a:rPr>
              <a:t>string_value</a:t>
            </a:r>
            <a:r>
              <a:rPr lang="en-US" sz="3200" dirty="0">
                <a:solidFill>
                  <a:srgbClr val="0070C0"/>
                </a:solidFill>
              </a:rPr>
              <a:t>' is converted to uppercase.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FF0000"/>
                </a:solidFill>
              </a:rPr>
              <a:t>INITCAP </a:t>
            </a:r>
            <a:r>
              <a:rPr lang="en-US" sz="3200" dirty="0">
                <a:solidFill>
                  <a:srgbClr val="FF0000"/>
                </a:solidFill>
              </a:rPr>
              <a:t>(</a:t>
            </a:r>
            <a:r>
              <a:rPr lang="en-US" sz="3200" dirty="0" err="1">
                <a:solidFill>
                  <a:srgbClr val="FF0000"/>
                </a:solidFill>
              </a:rPr>
              <a:t>string_value</a:t>
            </a:r>
            <a:r>
              <a:rPr lang="en-US" sz="3200" dirty="0">
                <a:solidFill>
                  <a:srgbClr val="FF0000"/>
                </a:solidFill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</a:rPr>
              <a:t>All the letters in '</a:t>
            </a:r>
            <a:r>
              <a:rPr lang="en-US" sz="3200" dirty="0" err="1">
                <a:solidFill>
                  <a:srgbClr val="0070C0"/>
                </a:solidFill>
              </a:rPr>
              <a:t>string_value</a:t>
            </a:r>
            <a:r>
              <a:rPr lang="en-US" sz="3200" dirty="0">
                <a:solidFill>
                  <a:srgbClr val="0070C0"/>
                </a:solidFill>
              </a:rPr>
              <a:t>' is converted to mixed case.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895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761" y="365125"/>
            <a:ext cx="11190907" cy="69094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fontAlgn="base"/>
            <a:r>
              <a:rPr lang="en-US" sz="40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Character or Text Functions</a:t>
            </a:r>
            <a:endParaRPr lang="en-US" sz="4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21080" y="1549400"/>
            <a:ext cx="10825480" cy="4761248"/>
          </a:xfrm>
        </p:spPr>
        <p:txBody>
          <a:bodyPr>
            <a:noAutofit/>
          </a:bodyPr>
          <a:lstStyle/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TRIM </a:t>
            </a:r>
          </a:p>
          <a:p>
            <a:pPr fontAlgn="base"/>
            <a:r>
              <a:rPr lang="en-US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SUBSTR 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m, n)	Returns 'n' number of characters from '</a:t>
            </a:r>
            <a:r>
              <a:rPr lang="en-US" sz="20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starting from the 'm' position</a:t>
            </a:r>
            <a:r>
              <a:rPr lang="en-US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a query to display the employees whose 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ename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second letter would be 'LA' from employee table using substring function.</a:t>
            </a:r>
          </a:p>
          <a:p>
            <a:pPr fontAlgn="base"/>
            <a:r>
              <a:rPr lang="en-US" sz="2000" b="1" dirty="0" err="1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fontAlgn="base"/>
            <a:r>
              <a:rPr lang="en-US" sz="20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string, substring [, 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start_position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[, 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nth_appearance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] ] )</a:t>
            </a:r>
          </a:p>
          <a:p>
            <a:pPr fontAlgn="base"/>
            <a:r>
              <a:rPr lang="en-US" sz="20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LENGTH 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US" sz="20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characters in '</a:t>
            </a:r>
            <a:r>
              <a:rPr lang="en-US" sz="20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in returned.</a:t>
            </a:r>
          </a:p>
          <a:p>
            <a:pPr fontAlgn="base"/>
            <a:endParaRPr lang="en-US" sz="20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20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query to display the employee whose employees length is 5 from 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table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5413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366420" cy="6508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Character or Text Functions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838200" y="1210614"/>
            <a:ext cx="10803468" cy="4919730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LPAD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n, 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pad_value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Returns 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lang="en-US" sz="2800" i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left-padded with '</a:t>
            </a:r>
            <a:r>
              <a:rPr lang="en-US" sz="2800" i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pad_value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. The length of the whole string will be of 'n' characters.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RPAD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n, 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pad_value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Returns '</a:t>
            </a:r>
            <a:r>
              <a:rPr lang="en-US" sz="2800" i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right-padded with '</a:t>
            </a:r>
            <a:r>
              <a:rPr lang="en-US" sz="2800" i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pad_value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. The length of the whole string will be of 'n' characters.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(),replace():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Translate is used to replaces character by character where as replace is used to replaces character by string or string by string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query to count number of times that particular '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occurred within given string "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using replace function </a:t>
            </a: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>
              <a:lnSpc>
                <a:spcPts val="2500"/>
              </a:lnSpc>
            </a:pPr>
            <a:r>
              <a:rPr lang="en-US" sz="2800" i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concat</a:t>
            </a:r>
            <a:r>
              <a:rPr lang="en-US" sz="2800" i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(string1,string2)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4015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2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Date Functions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21080" y="1549400"/>
            <a:ext cx="10866120" cy="4394200"/>
          </a:xfrm>
        </p:spPr>
        <p:txBody>
          <a:bodyPr/>
          <a:lstStyle/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</a:rPr>
              <a:t>These are functions that take values that are of </a:t>
            </a:r>
            <a:r>
              <a:rPr lang="en-US" sz="2800" i="1" dirty="0" err="1">
                <a:solidFill>
                  <a:srgbClr val="0070C0"/>
                </a:solidFill>
              </a:rPr>
              <a:t>datatype</a:t>
            </a:r>
            <a:r>
              <a:rPr lang="en-US" sz="2800" i="1" dirty="0">
                <a:solidFill>
                  <a:srgbClr val="0070C0"/>
                </a:solidFill>
              </a:rPr>
              <a:t> DATE as input and return values of </a:t>
            </a:r>
            <a:r>
              <a:rPr lang="en-US" sz="2800" i="1" dirty="0" err="1">
                <a:solidFill>
                  <a:srgbClr val="0070C0"/>
                </a:solidFill>
              </a:rPr>
              <a:t>datatype</a:t>
            </a:r>
            <a:r>
              <a:rPr lang="en-US" sz="2800" i="1" dirty="0">
                <a:solidFill>
                  <a:srgbClr val="0070C0"/>
                </a:solidFill>
              </a:rPr>
              <a:t> DATE, except for the MONTHS_BETWEEN function, which returns a number</a:t>
            </a:r>
            <a:r>
              <a:rPr lang="en-US" sz="2800" i="1" dirty="0" smtClean="0">
                <a:solidFill>
                  <a:srgbClr val="0070C0"/>
                </a:solidFill>
              </a:rPr>
              <a:t>.</a:t>
            </a:r>
          </a:p>
          <a:p>
            <a:pPr>
              <a:lnSpc>
                <a:spcPts val="2500"/>
              </a:lnSpc>
            </a:pPr>
            <a:endParaRPr lang="en-US" sz="2800" i="1" dirty="0" smtClean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0070C0"/>
                </a:solidFill>
              </a:rPr>
              <a:t>Write </a:t>
            </a:r>
            <a:r>
              <a:rPr lang="en-US" sz="2800" i="1" dirty="0">
                <a:solidFill>
                  <a:srgbClr val="0070C0"/>
                </a:solidFill>
              </a:rPr>
              <a:t>a query to display first date of the current month.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</a:rPr>
              <a:t>ADD_MONTHS </a:t>
            </a:r>
            <a:r>
              <a:rPr lang="en-US" sz="2800" i="1" dirty="0">
                <a:solidFill>
                  <a:srgbClr val="FF0000"/>
                </a:solidFill>
              </a:rPr>
              <a:t>(date, n)	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</a:rPr>
              <a:t>Returns a date value after adding 'n' months to the date 'x'.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380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Date Functions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193532"/>
            <a:ext cx="11347028" cy="4973587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FF0000"/>
                </a:solidFill>
              </a:rPr>
              <a:t>MONTHS_BETWEEN (x1, x2)	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Returns the number of months between dates x1 and x2.</a:t>
            </a: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FF0000"/>
                </a:solidFill>
              </a:rPr>
              <a:t>NEXT_DAY </a:t>
            </a:r>
            <a:r>
              <a:rPr lang="en-US" sz="2800" dirty="0">
                <a:solidFill>
                  <a:srgbClr val="FF0000"/>
                </a:solidFill>
              </a:rPr>
              <a:t>(x, </a:t>
            </a:r>
            <a:r>
              <a:rPr lang="en-US" sz="2800" dirty="0" err="1">
                <a:solidFill>
                  <a:srgbClr val="FF0000"/>
                </a:solidFill>
              </a:rPr>
              <a:t>week_day</a:t>
            </a:r>
            <a:r>
              <a:rPr lang="en-US" sz="2800" dirty="0">
                <a:solidFill>
                  <a:srgbClr val="FF0000"/>
                </a:solidFill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Returns the next date of the '</a:t>
            </a:r>
            <a:r>
              <a:rPr lang="en-US" sz="2800" dirty="0" err="1">
                <a:solidFill>
                  <a:srgbClr val="0070C0"/>
                </a:solidFill>
              </a:rPr>
              <a:t>week_day</a:t>
            </a:r>
            <a:r>
              <a:rPr lang="en-US" sz="2800" dirty="0">
                <a:solidFill>
                  <a:srgbClr val="0070C0"/>
                </a:solidFill>
              </a:rPr>
              <a:t>' on or after the date 'x' occurs.</a:t>
            </a: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FF0000"/>
                </a:solidFill>
              </a:rPr>
              <a:t>LAST_DAY </a:t>
            </a:r>
            <a:r>
              <a:rPr lang="en-US" sz="2800" dirty="0">
                <a:solidFill>
                  <a:srgbClr val="FF0000"/>
                </a:solidFill>
              </a:rPr>
              <a:t>(x)	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It is used to determine the number of days remaining in a month from the date 'x' specified.</a:t>
            </a: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FF0000"/>
                </a:solidFill>
              </a:rPr>
              <a:t>SYSDATE</a:t>
            </a:r>
            <a:r>
              <a:rPr lang="en-US" sz="2800" dirty="0">
                <a:solidFill>
                  <a:srgbClr val="FF0000"/>
                </a:solidFill>
              </a:rPr>
              <a:t>	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Returns the systems current date and time.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2469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.pptx" id="{BD12C6EB-F608-41DB-A319-F82713CB43C1}" vid="{FF39422E-CC3E-4D1B-967E-6348BF9707DB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.pptx" id="{BD12C6EB-F608-41DB-A319-F82713CB43C1}" vid="{D2268FB9-5694-42F3-8EE9-00BC38ECA62F}"/>
    </a:ext>
  </a:extLst>
</a:theme>
</file>

<file path=ppt/theme/theme3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sunilSir</Template>
  <TotalTime>775</TotalTime>
  <Words>1387</Words>
  <Application>Microsoft Office PowerPoint</Application>
  <PresentationFormat>Widescreen</PresentationFormat>
  <Paragraphs>214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43" baseType="lpstr">
      <vt:lpstr>Arial</vt:lpstr>
      <vt:lpstr>Arial Black</vt:lpstr>
      <vt:lpstr>Calibri</vt:lpstr>
      <vt:lpstr>Calibri Light</vt:lpstr>
      <vt:lpstr>Cambria</vt:lpstr>
      <vt:lpstr>Cascadia Mono SemiLight</vt:lpstr>
      <vt:lpstr>Constantia</vt:lpstr>
      <vt:lpstr>Courier New</vt:lpstr>
      <vt:lpstr>CSM Bold</vt:lpstr>
      <vt:lpstr>CSM Book</vt:lpstr>
      <vt:lpstr>Times New Roman</vt:lpstr>
      <vt:lpstr>Trebuchet MS</vt:lpstr>
      <vt:lpstr>Wingdings 3</vt:lpstr>
      <vt:lpstr>1_Custom Design</vt:lpstr>
      <vt:lpstr>Custom Design</vt:lpstr>
      <vt:lpstr>Facet</vt:lpstr>
      <vt:lpstr>PowerPoint Presentation</vt:lpstr>
      <vt:lpstr>Function</vt:lpstr>
      <vt:lpstr>Numeric Function</vt:lpstr>
      <vt:lpstr>Numeric Function</vt:lpstr>
      <vt:lpstr>Character or Text Functions</vt:lpstr>
      <vt:lpstr>Character or Text Functions</vt:lpstr>
      <vt:lpstr>Character or Text Functions</vt:lpstr>
      <vt:lpstr>Date Functions</vt:lpstr>
      <vt:lpstr>Date Functions</vt:lpstr>
      <vt:lpstr>Conversion Functions</vt:lpstr>
      <vt:lpstr>Conversion Functions</vt:lpstr>
      <vt:lpstr>Multiple Row Functions</vt:lpstr>
      <vt:lpstr>Multiple Row Functions</vt:lpstr>
      <vt:lpstr>Multiple Row Functions</vt:lpstr>
      <vt:lpstr>Analytical function</vt:lpstr>
      <vt:lpstr>Set operator:</vt:lpstr>
      <vt:lpstr>Basic Data types</vt:lpstr>
      <vt:lpstr>Basic Data types</vt:lpstr>
      <vt:lpstr>Basic Data types</vt:lpstr>
      <vt:lpstr>Basic Data types</vt:lpstr>
      <vt:lpstr>Constraints</vt:lpstr>
      <vt:lpstr>Constraints</vt:lpstr>
      <vt:lpstr>Constraints</vt:lpstr>
      <vt:lpstr>Constraints</vt:lpstr>
      <vt:lpstr>Constraints</vt:lpstr>
      <vt:lpstr>Constraints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 RANJAN SAHOO</dc:creator>
  <cp:lastModifiedBy>Sunil Kumar Choudhury</cp:lastModifiedBy>
  <cp:revision>27</cp:revision>
  <dcterms:created xsi:type="dcterms:W3CDTF">2023-05-02T17:10:56Z</dcterms:created>
  <dcterms:modified xsi:type="dcterms:W3CDTF">2023-07-27T13:00:51Z</dcterms:modified>
</cp:coreProperties>
</file>

<file path=docProps/thumbnail.jpeg>
</file>